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193" autoAdjust="0"/>
    <p:restoredTop sz="89464" autoAdjust="0"/>
  </p:normalViewPr>
  <p:slideViewPr>
    <p:cSldViewPr snapToGrid="0" snapToObjects="1" showGuides="1">
      <p:cViewPr>
        <p:scale>
          <a:sx n="105" d="100"/>
          <a:sy n="105" d="100"/>
        </p:scale>
        <p:origin x="-1384" y="352"/>
      </p:cViewPr>
      <p:guideLst>
        <p:guide orient="horz" pos="2154"/>
        <p:guide pos="36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Students:Megan:Thesis%20excel%20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Students:Megan:Thesis%20excel%20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AntsMS:Figures: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AntsMS:Figures: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Students:Megan:Thesis%20excel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AntsMS:Figures: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AntsMS:Figures: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AntsMS:Figures: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AntsMS:Thesis%20excel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AntsMS:Thesis%20excel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Megan's%20thesis:Thesis%20excel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rinna:Documents:Ecology%20-%20Kenya:Research:Pheidole:Megan's%20thesis:Thesis%20excel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Sheet1!$A$64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Sheet1!$B$63:$F$63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Sheet1!$B$64:$F$64</c:f>
              <c:numCache>
                <c:formatCode>General</c:formatCode>
                <c:ptCount val="5"/>
                <c:pt idx="0">
                  <c:v>0.7143</c:v>
                </c:pt>
                <c:pt idx="1">
                  <c:v>0.1837</c:v>
                </c:pt>
                <c:pt idx="2">
                  <c:v>0.0102</c:v>
                </c:pt>
                <c:pt idx="3">
                  <c:v>0.0612</c:v>
                </c:pt>
                <c:pt idx="4">
                  <c:v>0.0306</c:v>
                </c:pt>
              </c:numCache>
            </c:numRef>
          </c:val>
        </c:ser>
        <c:ser>
          <c:idx val="1"/>
          <c:order val="1"/>
          <c:tx>
            <c:strRef>
              <c:f>Sheet1!$A$65</c:f>
              <c:strCache>
                <c:ptCount val="1"/>
                <c:pt idx="0">
                  <c:v>Invaded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Sheet1!$B$63:$F$63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Sheet1!$B$65:$F$65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0.6905</c:v>
                </c:pt>
                <c:pt idx="4">
                  <c:v>0.3095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27146936"/>
        <c:axId val="-2125279320"/>
      </c:barChart>
      <c:catAx>
        <c:axId val="-21271469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5279320"/>
        <c:crosses val="autoZero"/>
        <c:auto val="1"/>
        <c:lblAlgn val="ctr"/>
        <c:lblOffset val="100"/>
        <c:noMultiLvlLbl val="0"/>
      </c:catAx>
      <c:valAx>
        <c:axId val="-2125279320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extTo"/>
        <c:crossAx val="-2127146936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Sheet1!$A$7:$A$11</c:f>
              <c:strCache>
                <c:ptCount val="5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Substantial</c:v>
                </c:pt>
                <c:pt idx="4">
                  <c:v>Catastrophic</c:v>
                </c:pt>
              </c:strCache>
            </c:strRef>
          </c:cat>
          <c:val>
            <c:numRef>
              <c:f>Sheet1!$B$7:$B$11</c:f>
              <c:numCache>
                <c:formatCode>General</c:formatCode>
                <c:ptCount val="5"/>
                <c:pt idx="0">
                  <c:v>0.5455</c:v>
                </c:pt>
                <c:pt idx="1">
                  <c:v>0.2727</c:v>
                </c:pt>
                <c:pt idx="2">
                  <c:v>0.101</c:v>
                </c:pt>
                <c:pt idx="3">
                  <c:v>0.0303</c:v>
                </c:pt>
                <c:pt idx="4">
                  <c:v>0.0505</c:v>
                </c:pt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BHA Invaded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Sheet1!$A$7:$A$11</c:f>
              <c:strCache>
                <c:ptCount val="5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Substantial</c:v>
                </c:pt>
                <c:pt idx="4">
                  <c:v>Catastrophic</c:v>
                </c:pt>
              </c:strCache>
            </c:strRef>
          </c:cat>
          <c:val>
            <c:numRef>
              <c:f>Sheet1!$C$7:$C$11</c:f>
              <c:numCache>
                <c:formatCode>General</c:formatCode>
                <c:ptCount val="5"/>
                <c:pt idx="0">
                  <c:v>0.0909</c:v>
                </c:pt>
                <c:pt idx="1">
                  <c:v>0.2626</c:v>
                </c:pt>
                <c:pt idx="2">
                  <c:v>0.2323</c:v>
                </c:pt>
                <c:pt idx="3">
                  <c:v>0.1717</c:v>
                </c:pt>
                <c:pt idx="4">
                  <c:v>0.2424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36384888"/>
        <c:axId val="-2131875320"/>
      </c:barChart>
      <c:catAx>
        <c:axId val="-2136384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Calibri"/>
                <a:cs typeface="Times New Roman"/>
              </a:defRPr>
            </a:pPr>
            <a:endParaRPr lang="en-US"/>
          </a:p>
        </c:txPr>
        <c:crossAx val="-2131875320"/>
        <c:crosses val="autoZero"/>
        <c:auto val="1"/>
        <c:lblAlgn val="ctr"/>
        <c:lblOffset val="100"/>
        <c:noMultiLvlLbl val="0"/>
      </c:catAx>
      <c:valAx>
        <c:axId val="-2131875320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alibri"/>
                <a:cs typeface="Times New Roman"/>
              </a:defRPr>
            </a:pPr>
            <a:endParaRPr lang="en-US"/>
          </a:p>
        </c:txPr>
        <c:crossAx val="-2136384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'Ele damage'!$B$40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'Ele damage'!$A$41:$A$45</c:f>
              <c:strCache>
                <c:ptCount val="5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Substantial</c:v>
                </c:pt>
                <c:pt idx="4">
                  <c:v>Catastrophic</c:v>
                </c:pt>
              </c:strCache>
            </c:strRef>
          </c:cat>
          <c:val>
            <c:numRef>
              <c:f>'Ele damage'!$B$41:$B$45</c:f>
              <c:numCache>
                <c:formatCode>General</c:formatCode>
                <c:ptCount val="5"/>
                <c:pt idx="0">
                  <c:v>0.6771</c:v>
                </c:pt>
                <c:pt idx="1">
                  <c:v>0.2292</c:v>
                </c:pt>
                <c:pt idx="2">
                  <c:v>0.0313</c:v>
                </c:pt>
                <c:pt idx="3">
                  <c:v>0.0417</c:v>
                </c:pt>
                <c:pt idx="4">
                  <c:v>0.0208</c:v>
                </c:pt>
              </c:numCache>
            </c:numRef>
          </c:val>
        </c:ser>
        <c:ser>
          <c:idx val="1"/>
          <c:order val="1"/>
          <c:tx>
            <c:strRef>
              <c:f>'Ele damage'!$C$40</c:f>
              <c:strCache>
                <c:ptCount val="1"/>
                <c:pt idx="0">
                  <c:v>BHA Invaded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'Ele damage'!$A$41:$A$45</c:f>
              <c:strCache>
                <c:ptCount val="5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Substantial</c:v>
                </c:pt>
                <c:pt idx="4">
                  <c:v>Catastrophic</c:v>
                </c:pt>
              </c:strCache>
            </c:strRef>
          </c:cat>
          <c:val>
            <c:numRef>
              <c:f>'Ele damage'!$C$41:$C$45</c:f>
              <c:numCache>
                <c:formatCode>General</c:formatCode>
                <c:ptCount val="5"/>
                <c:pt idx="0">
                  <c:v>0.1744</c:v>
                </c:pt>
                <c:pt idx="1">
                  <c:v>0.2907</c:v>
                </c:pt>
                <c:pt idx="2">
                  <c:v>0.186</c:v>
                </c:pt>
                <c:pt idx="3">
                  <c:v>0.1977</c:v>
                </c:pt>
                <c:pt idx="4">
                  <c:v>0.1512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36594184"/>
        <c:axId val="-2136602472"/>
      </c:barChart>
      <c:catAx>
        <c:axId val="-2136594184"/>
        <c:scaling>
          <c:orientation val="minMax"/>
        </c:scaling>
        <c:delete val="0"/>
        <c:axPos val="b"/>
        <c:majorTickMark val="out"/>
        <c:minorTickMark val="none"/>
        <c:tickLblPos val="none"/>
        <c:crossAx val="-2136602472"/>
        <c:crosses val="autoZero"/>
        <c:auto val="1"/>
        <c:lblAlgn val="ctr"/>
        <c:lblOffset val="100"/>
        <c:noMultiLvlLbl val="0"/>
      </c:catAx>
      <c:valAx>
        <c:axId val="-2136602472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extTo"/>
        <c:crossAx val="-213659418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'Ele damage'!$B$70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'Ele damage'!$A$71:$A$75</c:f>
              <c:strCache>
                <c:ptCount val="5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Substantial</c:v>
                </c:pt>
                <c:pt idx="4">
                  <c:v>Catastrophic</c:v>
                </c:pt>
              </c:strCache>
            </c:strRef>
          </c:cat>
          <c:val>
            <c:numRef>
              <c:f>'Ele damage'!$B$71:$B$75</c:f>
              <c:numCache>
                <c:formatCode>General</c:formatCode>
                <c:ptCount val="5"/>
                <c:pt idx="0">
                  <c:v>0.798</c:v>
                </c:pt>
                <c:pt idx="1">
                  <c:v>0.1717</c:v>
                </c:pt>
                <c:pt idx="2">
                  <c:v>0.0303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'Ele damage'!$C$70</c:f>
              <c:strCache>
                <c:ptCount val="1"/>
                <c:pt idx="0">
                  <c:v>BHA Invaded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'Ele damage'!$A$71:$A$75</c:f>
              <c:strCache>
                <c:ptCount val="5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Substantial</c:v>
                </c:pt>
                <c:pt idx="4">
                  <c:v>Catastrophic</c:v>
                </c:pt>
              </c:strCache>
            </c:strRef>
          </c:cat>
          <c:val>
            <c:numRef>
              <c:f>'Ele damage'!$C$71:$C$75</c:f>
              <c:numCache>
                <c:formatCode>General</c:formatCode>
                <c:ptCount val="5"/>
                <c:pt idx="0">
                  <c:v>0.0244</c:v>
                </c:pt>
                <c:pt idx="1">
                  <c:v>0.4878</c:v>
                </c:pt>
                <c:pt idx="2">
                  <c:v>0.378</c:v>
                </c:pt>
                <c:pt idx="3">
                  <c:v>0.0976</c:v>
                </c:pt>
                <c:pt idx="4">
                  <c:v>0.0122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36783608"/>
        <c:axId val="-2136797960"/>
      </c:barChart>
      <c:catAx>
        <c:axId val="-21367836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6797960"/>
        <c:crosses val="autoZero"/>
        <c:auto val="1"/>
        <c:lblAlgn val="ctr"/>
        <c:lblOffset val="100"/>
        <c:noMultiLvlLbl val="0"/>
      </c:catAx>
      <c:valAx>
        <c:axId val="-2136797960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extTo"/>
        <c:crossAx val="-213678360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Sheet1!$A$122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Sheet1!$B$121:$F$121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Sheet1!$B$122:$F$122</c:f>
              <c:numCache>
                <c:formatCode>General</c:formatCode>
                <c:ptCount val="5"/>
                <c:pt idx="0">
                  <c:v>0.7941</c:v>
                </c:pt>
                <c:pt idx="1">
                  <c:v>0.1471</c:v>
                </c:pt>
                <c:pt idx="2">
                  <c:v>0.0</c:v>
                </c:pt>
                <c:pt idx="3">
                  <c:v>0.0588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Sheet1!$A$123</c:f>
              <c:strCache>
                <c:ptCount val="1"/>
                <c:pt idx="0">
                  <c:v>Invaded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Sheet1!$B$121:$F$121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Sheet1!$B$123:$F$123</c:f>
              <c:numCache>
                <c:formatCode>General</c:formatCode>
                <c:ptCount val="5"/>
                <c:pt idx="0">
                  <c:v>0.0</c:v>
                </c:pt>
                <c:pt idx="1">
                  <c:v>0.0294</c:v>
                </c:pt>
                <c:pt idx="2">
                  <c:v>0.0</c:v>
                </c:pt>
                <c:pt idx="3">
                  <c:v>0.6176</c:v>
                </c:pt>
                <c:pt idx="4">
                  <c:v>0.3529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16535272"/>
        <c:axId val="-2133806776"/>
      </c:barChart>
      <c:catAx>
        <c:axId val="21165352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3806776"/>
        <c:crosses val="autoZero"/>
        <c:auto val="1"/>
        <c:lblAlgn val="ctr"/>
        <c:lblOffset val="100"/>
        <c:noMultiLvlLbl val="0"/>
      </c:catAx>
      <c:valAx>
        <c:axId val="-2133806776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one"/>
        <c:crossAx val="211653527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'Ant occupancy field'!$A$75</c:f>
              <c:strCache>
                <c:ptCount val="1"/>
                <c:pt idx="0">
                  <c:v>Control Sites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'Ant occupancy field'!$B$74:$F$74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'Ant occupancy field'!$B$75:$F$75</c:f>
              <c:numCache>
                <c:formatCode>General</c:formatCode>
                <c:ptCount val="5"/>
                <c:pt idx="0">
                  <c:v>0.5</c:v>
                </c:pt>
                <c:pt idx="1">
                  <c:v>0.0</c:v>
                </c:pt>
                <c:pt idx="2">
                  <c:v>0.4375</c:v>
                </c:pt>
                <c:pt idx="3">
                  <c:v>0.0417</c:v>
                </c:pt>
                <c:pt idx="4">
                  <c:v>0.0208</c:v>
                </c:pt>
              </c:numCache>
            </c:numRef>
          </c:val>
        </c:ser>
        <c:ser>
          <c:idx val="1"/>
          <c:order val="1"/>
          <c:tx>
            <c:strRef>
              <c:f>'Ant occupancy field'!$A$76</c:f>
              <c:strCache>
                <c:ptCount val="1"/>
                <c:pt idx="0">
                  <c:v>Invaded Sites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'Ant occupancy field'!$B$74:$F$74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'Ant occupancy field'!$B$76:$F$76</c:f>
              <c:numCache>
                <c:formatCode>General</c:formatCode>
                <c:ptCount val="5"/>
                <c:pt idx="0">
                  <c:v>0.0233</c:v>
                </c:pt>
                <c:pt idx="1">
                  <c:v>0.0</c:v>
                </c:pt>
                <c:pt idx="2">
                  <c:v>0.0698</c:v>
                </c:pt>
                <c:pt idx="3">
                  <c:v>0.54</c:v>
                </c:pt>
                <c:pt idx="4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25586424"/>
        <c:axId val="-2125748280"/>
      </c:barChart>
      <c:catAx>
        <c:axId val="-21255864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5748280"/>
        <c:crosses val="autoZero"/>
        <c:auto val="1"/>
        <c:lblAlgn val="ctr"/>
        <c:lblOffset val="100"/>
        <c:noMultiLvlLbl val="0"/>
      </c:catAx>
      <c:valAx>
        <c:axId val="-2125748280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extTo"/>
        <c:crossAx val="-212558642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'Ant occupancy field'!$A$101</c:f>
              <c:strCache>
                <c:ptCount val="1"/>
                <c:pt idx="0">
                  <c:v>Control Sites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'Ant occupancy field'!$B$100:$F$100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'Ant occupancy field'!$B$101:$F$101</c:f>
              <c:numCache>
                <c:formatCode>General</c:formatCode>
                <c:ptCount val="5"/>
                <c:pt idx="0">
                  <c:v>0.1919</c:v>
                </c:pt>
                <c:pt idx="1">
                  <c:v>0.4646</c:v>
                </c:pt>
                <c:pt idx="2">
                  <c:v>0.303</c:v>
                </c:pt>
                <c:pt idx="3">
                  <c:v>0.0202</c:v>
                </c:pt>
                <c:pt idx="4">
                  <c:v>0.0202</c:v>
                </c:pt>
              </c:numCache>
            </c:numRef>
          </c:val>
        </c:ser>
        <c:ser>
          <c:idx val="1"/>
          <c:order val="1"/>
          <c:tx>
            <c:strRef>
              <c:f>'Ant occupancy field'!$A$102</c:f>
              <c:strCache>
                <c:ptCount val="1"/>
                <c:pt idx="0">
                  <c:v>Invaded Sites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'Ant occupancy field'!$B$100:$F$100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'Ant occupancy field'!$B$102:$F$102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0.2439</c:v>
                </c:pt>
                <c:pt idx="4">
                  <c:v>0.7561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81010376"/>
        <c:axId val="-2125763656"/>
      </c:barChart>
      <c:catAx>
        <c:axId val="20810103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5763656"/>
        <c:crosses val="autoZero"/>
        <c:auto val="1"/>
        <c:lblAlgn val="ctr"/>
        <c:lblOffset val="100"/>
        <c:noMultiLvlLbl val="0"/>
      </c:catAx>
      <c:valAx>
        <c:axId val="-2125763656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one"/>
        <c:crossAx val="208101037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32852143482"/>
          <c:y val="0.0775710704048216"/>
          <c:w val="0.882567147856518"/>
          <c:h val="0.764856752153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'Ant occupancy field'!$A$63</c:f>
              <c:strCache>
                <c:ptCount val="1"/>
                <c:pt idx="0">
                  <c:v>Invaded Sites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'Ant occupancy field'!$B$62:$F$62</c:f>
              <c:strCache>
                <c:ptCount val="5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  <c:pt idx="4">
                  <c:v>None</c:v>
                </c:pt>
              </c:strCache>
            </c:strRef>
          </c:cat>
          <c:val>
            <c:numRef>
              <c:f>'Ant occupancy field'!$B$63:$F$63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0.76</c:v>
                </c:pt>
                <c:pt idx="4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26446888"/>
        <c:axId val="-2126051032"/>
      </c:barChart>
      <c:catAx>
        <c:axId val="-2126446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-2126051032"/>
        <c:crosses val="autoZero"/>
        <c:auto val="1"/>
        <c:lblAlgn val="ctr"/>
        <c:lblOffset val="100"/>
        <c:noMultiLvlLbl val="0"/>
      </c:catAx>
      <c:valAx>
        <c:axId val="-2126051032"/>
        <c:scaling>
          <c:orientation val="minMax"/>
          <c:max val="1.0"/>
        </c:scaling>
        <c:delete val="0"/>
        <c:axPos val="l"/>
        <c:numFmt formatCode="General" sourceLinked="1"/>
        <c:majorTickMark val="out"/>
        <c:minorTickMark val="none"/>
        <c:tickLblPos val="none"/>
        <c:crossAx val="-212644688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'New graphs'!$C$3:$C$6</c:f>
                <c:numCache>
                  <c:formatCode>General</c:formatCode>
                  <c:ptCount val="4"/>
                  <c:pt idx="0">
                    <c:v>0.32</c:v>
                  </c:pt>
                  <c:pt idx="1">
                    <c:v>0.51</c:v>
                  </c:pt>
                  <c:pt idx="2">
                    <c:v>0.39</c:v>
                  </c:pt>
                  <c:pt idx="3">
                    <c:v>0.28</c:v>
                  </c:pt>
                </c:numCache>
              </c:numRef>
            </c:plus>
            <c:minus>
              <c:numRef>
                <c:f>'New graphs'!$C$3:$C$6</c:f>
                <c:numCache>
                  <c:formatCode>General</c:formatCode>
                  <c:ptCount val="4"/>
                  <c:pt idx="0">
                    <c:v>0.32</c:v>
                  </c:pt>
                  <c:pt idx="1">
                    <c:v>0.51</c:v>
                  </c:pt>
                  <c:pt idx="2">
                    <c:v>0.39</c:v>
                  </c:pt>
                  <c:pt idx="3">
                    <c:v>0.28</c:v>
                  </c:pt>
                </c:numCache>
              </c:numRef>
            </c:minus>
          </c:errBars>
          <c:cat>
            <c:strRef>
              <c:f>'New graphs'!$A$3:$A$6</c:f>
              <c:strCache>
                <c:ptCount val="4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</c:strCache>
            </c:strRef>
          </c:cat>
          <c:val>
            <c:numRef>
              <c:f>'New graphs'!$B$3:$B$6</c:f>
              <c:numCache>
                <c:formatCode>General</c:formatCode>
                <c:ptCount val="4"/>
                <c:pt idx="0">
                  <c:v>5.7</c:v>
                </c:pt>
                <c:pt idx="1">
                  <c:v>5.2</c:v>
                </c:pt>
                <c:pt idx="2">
                  <c:v>5.8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27611480"/>
        <c:axId val="-2128560328"/>
      </c:barChart>
      <c:catAx>
        <c:axId val="-21276114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8560328"/>
        <c:crosses val="autoZero"/>
        <c:auto val="1"/>
        <c:lblAlgn val="ctr"/>
        <c:lblOffset val="100"/>
        <c:noMultiLvlLbl val="0"/>
      </c:catAx>
      <c:valAx>
        <c:axId val="-2128560328"/>
        <c:scaling>
          <c:orientation val="minMax"/>
          <c:max val="10.0"/>
        </c:scaling>
        <c:delete val="0"/>
        <c:axPos val="l"/>
        <c:numFmt formatCode="General" sourceLinked="1"/>
        <c:majorTickMark val="out"/>
        <c:minorTickMark val="none"/>
        <c:tickLblPos val="nextTo"/>
        <c:crossAx val="-2127611480"/>
        <c:crosses val="autoZero"/>
        <c:crossBetween val="between"/>
        <c:majorUnit val="2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'New graphs'!$C$12:$C$15</c:f>
                <c:numCache>
                  <c:formatCode>General</c:formatCode>
                  <c:ptCount val="4"/>
                  <c:pt idx="0">
                    <c:v>0.72</c:v>
                  </c:pt>
                  <c:pt idx="1">
                    <c:v>0.71</c:v>
                  </c:pt>
                  <c:pt idx="2">
                    <c:v>0.68</c:v>
                  </c:pt>
                  <c:pt idx="3">
                    <c:v>0.38</c:v>
                  </c:pt>
                </c:numCache>
              </c:numRef>
            </c:plus>
            <c:minus>
              <c:numRef>
                <c:f>'New graphs'!$C$12:$C$15</c:f>
                <c:numCache>
                  <c:formatCode>General</c:formatCode>
                  <c:ptCount val="4"/>
                  <c:pt idx="0">
                    <c:v>0.72</c:v>
                  </c:pt>
                  <c:pt idx="1">
                    <c:v>0.71</c:v>
                  </c:pt>
                  <c:pt idx="2">
                    <c:v>0.68</c:v>
                  </c:pt>
                  <c:pt idx="3">
                    <c:v>0.38</c:v>
                  </c:pt>
                </c:numCache>
              </c:numRef>
            </c:minus>
          </c:errBars>
          <c:cat>
            <c:strRef>
              <c:f>'New graphs'!$A$12:$A$15</c:f>
              <c:strCache>
                <c:ptCount val="4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</c:strCache>
            </c:strRef>
          </c:cat>
          <c:val>
            <c:numRef>
              <c:f>'New graphs'!$B$12:$B$15</c:f>
              <c:numCache>
                <c:formatCode>General</c:formatCode>
                <c:ptCount val="4"/>
                <c:pt idx="0">
                  <c:v>6.1</c:v>
                </c:pt>
                <c:pt idx="1">
                  <c:v>4.649999999999998</c:v>
                </c:pt>
                <c:pt idx="2">
                  <c:v>6.5</c:v>
                </c:pt>
                <c:pt idx="3">
                  <c:v>2.45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25083832"/>
        <c:axId val="-2128602024"/>
      </c:barChart>
      <c:catAx>
        <c:axId val="-21250838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8602024"/>
        <c:crosses val="autoZero"/>
        <c:auto val="1"/>
        <c:lblAlgn val="ctr"/>
        <c:lblOffset val="100"/>
        <c:noMultiLvlLbl val="0"/>
      </c:catAx>
      <c:valAx>
        <c:axId val="-2128602024"/>
        <c:scaling>
          <c:orientation val="minMax"/>
          <c:max val="10.0"/>
        </c:scaling>
        <c:delete val="0"/>
        <c:axPos val="l"/>
        <c:numFmt formatCode="General" sourceLinked="1"/>
        <c:majorTickMark val="out"/>
        <c:minorTickMark val="none"/>
        <c:tickLblPos val="nextTo"/>
        <c:crossAx val="-2125083832"/>
        <c:crosses val="autoZero"/>
        <c:crossBetween val="between"/>
        <c:majorUnit val="2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Sheet1!$C$332:$C$335</c:f>
                <c:numCache>
                  <c:formatCode>General</c:formatCode>
                  <c:ptCount val="4"/>
                  <c:pt idx="0">
                    <c:v>17.32</c:v>
                  </c:pt>
                  <c:pt idx="1">
                    <c:v>5.0</c:v>
                  </c:pt>
                  <c:pt idx="2">
                    <c:v>12.58</c:v>
                  </c:pt>
                  <c:pt idx="3">
                    <c:v>0.0</c:v>
                  </c:pt>
                </c:numCache>
              </c:numRef>
            </c:plus>
            <c:minus>
              <c:numRef>
                <c:f>Sheet1!$C$332:$C$335</c:f>
                <c:numCache>
                  <c:formatCode>General</c:formatCode>
                  <c:ptCount val="4"/>
                  <c:pt idx="0">
                    <c:v>17.32</c:v>
                  </c:pt>
                  <c:pt idx="1">
                    <c:v>5.0</c:v>
                  </c:pt>
                  <c:pt idx="2">
                    <c:v>12.58</c:v>
                  </c:pt>
                  <c:pt idx="3">
                    <c:v>0.0</c:v>
                  </c:pt>
                </c:numCache>
              </c:numRef>
            </c:minus>
          </c:errBars>
          <c:cat>
            <c:strRef>
              <c:f>Sheet1!$A$332:$A$335</c:f>
              <c:strCache>
                <c:ptCount val="4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</c:strCache>
            </c:strRef>
          </c:cat>
          <c:val>
            <c:numRef>
              <c:f>Sheet1!$B$332:$B$335</c:f>
              <c:numCache>
                <c:formatCode>General</c:formatCode>
                <c:ptCount val="4"/>
                <c:pt idx="0">
                  <c:v>130.0</c:v>
                </c:pt>
                <c:pt idx="1">
                  <c:v>115.0</c:v>
                </c:pt>
                <c:pt idx="2">
                  <c:v>55.0</c:v>
                </c:pt>
                <c:pt idx="3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25050808"/>
        <c:axId val="-2124808648"/>
      </c:barChart>
      <c:catAx>
        <c:axId val="-21250508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4808648"/>
        <c:crosses val="autoZero"/>
        <c:auto val="1"/>
        <c:lblAlgn val="ctr"/>
        <c:lblOffset val="100"/>
        <c:noMultiLvlLbl val="0"/>
      </c:catAx>
      <c:valAx>
        <c:axId val="-2124808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25050808"/>
        <c:crosses val="autoZero"/>
        <c:crossBetween val="between"/>
        <c:majorUnit val="4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Sheet1!$C$380:$C$383</c:f>
                <c:numCache>
                  <c:formatCode>General</c:formatCode>
                  <c:ptCount val="4"/>
                  <c:pt idx="0">
                    <c:v>9.57</c:v>
                  </c:pt>
                  <c:pt idx="1">
                    <c:v>17.08</c:v>
                  </c:pt>
                  <c:pt idx="2">
                    <c:v>10.0</c:v>
                  </c:pt>
                  <c:pt idx="3">
                    <c:v>0.0</c:v>
                  </c:pt>
                </c:numCache>
              </c:numRef>
            </c:plus>
            <c:minus>
              <c:numRef>
                <c:f>Sheet1!$C$380:$C$383</c:f>
                <c:numCache>
                  <c:formatCode>General</c:formatCode>
                  <c:ptCount val="4"/>
                  <c:pt idx="0">
                    <c:v>9.57</c:v>
                  </c:pt>
                  <c:pt idx="1">
                    <c:v>17.08</c:v>
                  </c:pt>
                  <c:pt idx="2">
                    <c:v>10.0</c:v>
                  </c:pt>
                  <c:pt idx="3">
                    <c:v>0.0</c:v>
                  </c:pt>
                </c:numCache>
              </c:numRef>
            </c:minus>
          </c:errBars>
          <c:cat>
            <c:strRef>
              <c:f>Sheet1!$A$380:$A$383</c:f>
              <c:strCache>
                <c:ptCount val="4"/>
                <c:pt idx="0">
                  <c:v>Cm</c:v>
                </c:pt>
                <c:pt idx="1">
                  <c:v>Cn</c:v>
                </c:pt>
                <c:pt idx="2">
                  <c:v>Cs</c:v>
                </c:pt>
                <c:pt idx="3">
                  <c:v>Tp</c:v>
                </c:pt>
              </c:strCache>
            </c:strRef>
          </c:cat>
          <c:val>
            <c:numRef>
              <c:f>Sheet1!$B$380:$B$383</c:f>
              <c:numCache>
                <c:formatCode>General</c:formatCode>
                <c:ptCount val="4"/>
                <c:pt idx="0">
                  <c:v>155.0</c:v>
                </c:pt>
                <c:pt idx="1">
                  <c:v>155.0</c:v>
                </c:pt>
                <c:pt idx="2">
                  <c:v>90.0</c:v>
                </c:pt>
                <c:pt idx="3">
                  <c:v>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33950280"/>
        <c:axId val="-2124618328"/>
      </c:barChart>
      <c:catAx>
        <c:axId val="-21339502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4618328"/>
        <c:crosses val="autoZero"/>
        <c:auto val="1"/>
        <c:lblAlgn val="ctr"/>
        <c:lblOffset val="100"/>
        <c:noMultiLvlLbl val="0"/>
      </c:catAx>
      <c:valAx>
        <c:axId val="-2124618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33950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9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3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5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1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2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3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2D8A-ED74-704B-B8F3-C6252725402E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AA50-EAB7-E846-B3D1-73EC5F510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0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5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9852" y="442148"/>
            <a:ext cx="93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42445" y="1232875"/>
            <a:ext cx="1017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a. </a:t>
            </a:r>
            <a:r>
              <a:rPr lang="en-US" sz="1400" dirty="0" err="1" smtClean="0"/>
              <a:t>Ol</a:t>
            </a:r>
            <a:r>
              <a:rPr lang="en-US" sz="1400" dirty="0" smtClean="0"/>
              <a:t> </a:t>
            </a:r>
            <a:r>
              <a:rPr lang="en-US" sz="1400" dirty="0" err="1" smtClean="0"/>
              <a:t>Pejeta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6561" y="1232875"/>
            <a:ext cx="859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b. </a:t>
            </a:r>
            <a:r>
              <a:rPr lang="en-US" sz="1400" dirty="0" err="1" smtClean="0"/>
              <a:t>Segera</a:t>
            </a:r>
            <a:endParaRPr lang="en-US" sz="1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6021859" y="1950282"/>
            <a:ext cx="1392431" cy="538609"/>
            <a:chOff x="7403628" y="1435149"/>
            <a:chExt cx="1392431" cy="538609"/>
          </a:xfrm>
        </p:grpSpPr>
        <p:sp>
          <p:nvSpPr>
            <p:cNvPr id="14" name="TextBox 13"/>
            <p:cNvSpPr txBox="1"/>
            <p:nvPr/>
          </p:nvSpPr>
          <p:spPr>
            <a:xfrm>
              <a:off x="7591777" y="1435149"/>
              <a:ext cx="12042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Un-invaded Areas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91777" y="1712148"/>
              <a:ext cx="9996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Invaded Areas</a:t>
              </a:r>
              <a:endParaRPr lang="en-US" sz="11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03628" y="1525039"/>
              <a:ext cx="188149" cy="13170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03628" y="1808103"/>
              <a:ext cx="188149" cy="13170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856069" y="6223483"/>
            <a:ext cx="1539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Native Ant Species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898571" y="3609206"/>
            <a:ext cx="3625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Proportion of trees occupied</a:t>
            </a:r>
            <a:endParaRPr lang="en-US" sz="1400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874994"/>
              </p:ext>
            </p:extLst>
          </p:nvPr>
        </p:nvGraphicFramePr>
        <p:xfrm>
          <a:off x="1197876" y="1523180"/>
          <a:ext cx="2403131" cy="2225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491796"/>
              </p:ext>
            </p:extLst>
          </p:nvPr>
        </p:nvGraphicFramePr>
        <p:xfrm>
          <a:off x="3624943" y="1523181"/>
          <a:ext cx="2201593" cy="22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22050711"/>
              </p:ext>
            </p:extLst>
          </p:nvPr>
        </p:nvGraphicFramePr>
        <p:xfrm>
          <a:off x="1197876" y="3984324"/>
          <a:ext cx="2403131" cy="220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57992" y="3741068"/>
            <a:ext cx="1073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c. El </a:t>
            </a:r>
            <a:r>
              <a:rPr lang="en-US" sz="1400" dirty="0" err="1" smtClean="0"/>
              <a:t>Karama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4943" y="3748716"/>
            <a:ext cx="744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d. </a:t>
            </a:r>
            <a:r>
              <a:rPr lang="en-US" sz="1400" dirty="0" err="1" smtClean="0"/>
              <a:t>Lewa</a:t>
            </a:r>
            <a:endParaRPr lang="en-US" sz="1400" dirty="0"/>
          </a:p>
        </p:txBody>
      </p: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3324800849"/>
              </p:ext>
            </p:extLst>
          </p:nvPr>
        </p:nvGraphicFramePr>
        <p:xfrm>
          <a:off x="3624944" y="3984324"/>
          <a:ext cx="2201592" cy="220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812492" y="3748716"/>
            <a:ext cx="83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e. </a:t>
            </a:r>
            <a:r>
              <a:rPr lang="en-US" sz="1400" dirty="0" err="1" smtClean="0"/>
              <a:t>Ol</a:t>
            </a:r>
            <a:r>
              <a:rPr lang="en-US" sz="1400" dirty="0" smtClean="0"/>
              <a:t> </a:t>
            </a:r>
            <a:r>
              <a:rPr lang="en-US" sz="1400" dirty="0" err="1" smtClean="0"/>
              <a:t>Jogi</a:t>
            </a:r>
            <a:endParaRPr lang="en-US" sz="1400" dirty="0"/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382724092"/>
              </p:ext>
            </p:extLst>
          </p:nvPr>
        </p:nvGraphicFramePr>
        <p:xfrm>
          <a:off x="5899026" y="3979850"/>
          <a:ext cx="1515264" cy="224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49889" y="1578507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charset="2"/>
                <a:cs typeface="Symbol" charset="2"/>
              </a:rPr>
              <a:t>c</a:t>
            </a:r>
            <a:r>
              <a:rPr lang="en-US" sz="1200" baseline="30000" dirty="0" smtClean="0"/>
              <a:t>2</a:t>
            </a:r>
            <a:r>
              <a:rPr lang="en-US" sz="1200" dirty="0"/>
              <a:t>=149.30, </a:t>
            </a:r>
            <a:r>
              <a:rPr lang="en-US" sz="1200" dirty="0" err="1" smtClean="0"/>
              <a:t>df</a:t>
            </a:r>
            <a:r>
              <a:rPr lang="en-US" sz="1200" dirty="0" smtClean="0"/>
              <a:t>=4, </a:t>
            </a:r>
          </a:p>
          <a:p>
            <a:r>
              <a:rPr lang="en-US" sz="1200" dirty="0" smtClean="0"/>
              <a:t>n</a:t>
            </a:r>
            <a:r>
              <a:rPr lang="en-US" sz="1200" dirty="0"/>
              <a:t>=</a:t>
            </a:r>
            <a:r>
              <a:rPr lang="en-US" sz="1200" dirty="0" smtClean="0"/>
              <a:t>189, p&lt;0.0001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856069" y="158463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charset="2"/>
                <a:cs typeface="Symbol" charset="2"/>
              </a:rPr>
              <a:t>c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=57.36, </a:t>
            </a:r>
            <a:r>
              <a:rPr lang="en-US" sz="1200" dirty="0" err="1" smtClean="0"/>
              <a:t>df</a:t>
            </a:r>
            <a:r>
              <a:rPr lang="en-US" sz="1200" dirty="0" smtClean="0"/>
              <a:t>=3, </a:t>
            </a:r>
          </a:p>
          <a:p>
            <a:r>
              <a:rPr lang="en-US" sz="1200" dirty="0" smtClean="0"/>
              <a:t>n=68, p&lt;0.0001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649889" y="4063907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charset="2"/>
                <a:cs typeface="Symbol" charset="2"/>
              </a:rPr>
              <a:t>c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=155,66, </a:t>
            </a:r>
            <a:r>
              <a:rPr lang="en-US" sz="1200" dirty="0" err="1" smtClean="0"/>
              <a:t>df</a:t>
            </a:r>
            <a:r>
              <a:rPr lang="en-US" sz="1200" dirty="0" smtClean="0"/>
              <a:t>=3, </a:t>
            </a:r>
          </a:p>
          <a:p>
            <a:r>
              <a:rPr lang="en-US" sz="1200" dirty="0" smtClean="0"/>
              <a:t>n=182, p&lt;0.0001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856069" y="4065860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charset="2"/>
                <a:cs typeface="Symbol" charset="2"/>
              </a:rPr>
              <a:t>c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=218.11, </a:t>
            </a:r>
            <a:r>
              <a:rPr lang="en-US" sz="1200" dirty="0" err="1" smtClean="0"/>
              <a:t>df</a:t>
            </a:r>
            <a:r>
              <a:rPr lang="en-US" sz="1200" dirty="0" smtClean="0"/>
              <a:t>=4, </a:t>
            </a:r>
          </a:p>
          <a:p>
            <a:r>
              <a:rPr lang="en-US" sz="1200" dirty="0" smtClean="0"/>
              <a:t>n=181, p&lt;0.0001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021859" y="4065860"/>
            <a:ext cx="576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n=143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890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852" y="442148"/>
            <a:ext cx="93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54996" y="5924148"/>
            <a:ext cx="1539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Native Ant Species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1288628" y="4652761"/>
            <a:ext cx="1560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Number of Ants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055206" y="3573641"/>
            <a:ext cx="1773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c. Native ants fighting 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02119" y="3573641"/>
            <a:ext cx="159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d. Native ants dead 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625229" y="429524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039239" y="433698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440398" y="428314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834856" y="4810500"/>
            <a:ext cx="265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37049" y="420871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202679" y="4378042"/>
            <a:ext cx="33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ab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40123" y="417906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6034581" y="4778992"/>
            <a:ext cx="265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01557"/>
              </p:ext>
            </p:extLst>
          </p:nvPr>
        </p:nvGraphicFramePr>
        <p:xfrm>
          <a:off x="2222660" y="3938544"/>
          <a:ext cx="2101240" cy="186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723146"/>
              </p:ext>
            </p:extLst>
          </p:nvPr>
        </p:nvGraphicFramePr>
        <p:xfrm>
          <a:off x="4428400" y="3938544"/>
          <a:ext cx="2101240" cy="186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055206" y="1209179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a. </a:t>
            </a:r>
            <a:r>
              <a:rPr lang="en-US" sz="1400" dirty="0"/>
              <a:t>Tree </a:t>
            </a:r>
            <a:r>
              <a:rPr lang="en-US" sz="1400" dirty="0" smtClean="0"/>
              <a:t>base 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302119" y="1184644"/>
            <a:ext cx="140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b. Tree branches </a:t>
            </a:r>
            <a:endParaRPr lang="en-US" sz="1400" dirty="0"/>
          </a:p>
        </p:txBody>
      </p:sp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384532"/>
              </p:ext>
            </p:extLst>
          </p:nvPr>
        </p:nvGraphicFramePr>
        <p:xfrm>
          <a:off x="2139753" y="1564783"/>
          <a:ext cx="2201495" cy="191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44"/>
          <p:cNvSpPr txBox="1"/>
          <p:nvPr/>
        </p:nvSpPr>
        <p:spPr>
          <a:xfrm rot="16200000">
            <a:off x="1051767" y="2108644"/>
            <a:ext cx="1560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Time to</a:t>
            </a:r>
            <a:endParaRPr lang="en-US" sz="1400" i="1" dirty="0" smtClean="0"/>
          </a:p>
          <a:p>
            <a:pPr algn="ctr"/>
            <a:r>
              <a:rPr lang="en-US" sz="1400" dirty="0" smtClean="0"/>
              <a:t> </a:t>
            </a:r>
            <a:r>
              <a:rPr lang="en-US" sz="1400" i="1" dirty="0" smtClean="0"/>
              <a:t>P. </a:t>
            </a:r>
            <a:r>
              <a:rPr lang="en-US" sz="1400" i="1" dirty="0" err="1" smtClean="0"/>
              <a:t>megacephala</a:t>
            </a:r>
            <a:r>
              <a:rPr lang="en-US" sz="1400" i="1" dirty="0" smtClean="0"/>
              <a:t> </a:t>
            </a:r>
            <a:r>
              <a:rPr lang="en-US" sz="1400" dirty="0" smtClean="0"/>
              <a:t>occupancy (min)</a:t>
            </a:r>
            <a:endParaRPr lang="en-US" sz="1400" dirty="0"/>
          </a:p>
        </p:txBody>
      </p:sp>
      <p:graphicFrame>
        <p:nvGraphicFramePr>
          <p:cNvPr id="46" name="Chart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492580"/>
              </p:ext>
            </p:extLst>
          </p:nvPr>
        </p:nvGraphicFramePr>
        <p:xfrm>
          <a:off x="4351207" y="1564783"/>
          <a:ext cx="2182348" cy="191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4448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231601"/>
              </p:ext>
            </p:extLst>
          </p:nvPr>
        </p:nvGraphicFramePr>
        <p:xfrm>
          <a:off x="2958310" y="424473"/>
          <a:ext cx="2978730" cy="1680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9852" y="442148"/>
            <a:ext cx="93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820385" y="3021206"/>
            <a:ext cx="1560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Proportion of trees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717565" y="6525835"/>
            <a:ext cx="1472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Elephant Damage</a:t>
            </a:r>
            <a:endParaRPr lang="en-US" sz="1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456055" y="499843"/>
            <a:ext cx="1187792" cy="623274"/>
            <a:chOff x="7403628" y="1435149"/>
            <a:chExt cx="1187792" cy="623274"/>
          </a:xfrm>
        </p:grpSpPr>
        <p:sp>
          <p:nvSpPr>
            <p:cNvPr id="12" name="TextBox 11"/>
            <p:cNvSpPr txBox="1"/>
            <p:nvPr/>
          </p:nvSpPr>
          <p:spPr>
            <a:xfrm>
              <a:off x="7591777" y="1435149"/>
              <a:ext cx="8486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Un-invaded </a:t>
              </a:r>
            </a:p>
            <a:p>
              <a:r>
                <a:rPr lang="en-US" sz="1100" dirty="0" smtClean="0"/>
                <a:t>Areas</a:t>
              </a:r>
              <a:endParaRPr lang="en-US" sz="11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91777" y="1796813"/>
              <a:ext cx="9996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Invaded Areas</a:t>
              </a:r>
              <a:endParaRPr lang="en-US" sz="11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03628" y="1525039"/>
              <a:ext cx="188149" cy="13170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03628" y="1892768"/>
              <a:ext cx="188149" cy="13170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958311" y="187124"/>
            <a:ext cx="1017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a. </a:t>
            </a:r>
            <a:r>
              <a:rPr lang="en-US" sz="1400" dirty="0" err="1" smtClean="0"/>
              <a:t>Ol</a:t>
            </a:r>
            <a:r>
              <a:rPr lang="en-US" sz="1400" dirty="0" smtClean="0"/>
              <a:t> </a:t>
            </a:r>
            <a:r>
              <a:rPr lang="en-US" sz="1400" dirty="0" err="1" smtClean="0"/>
              <a:t>Pejeta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58311" y="2087175"/>
            <a:ext cx="1091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b. El </a:t>
            </a:r>
            <a:r>
              <a:rPr lang="en-US" sz="1400" dirty="0" err="1" smtClean="0"/>
              <a:t>Karama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958311" y="4075901"/>
            <a:ext cx="725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c. </a:t>
            </a:r>
            <a:r>
              <a:rPr lang="en-US" sz="1400" dirty="0" err="1" smtClean="0"/>
              <a:t>Lewa</a:t>
            </a:r>
            <a:endParaRPr lang="en-US" sz="1400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57176"/>
              </p:ext>
            </p:extLst>
          </p:nvPr>
        </p:nvGraphicFramePr>
        <p:xfrm>
          <a:off x="2958310" y="2394952"/>
          <a:ext cx="2978730" cy="1696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299717"/>
              </p:ext>
            </p:extLst>
          </p:nvPr>
        </p:nvGraphicFramePr>
        <p:xfrm>
          <a:off x="2958311" y="4390398"/>
          <a:ext cx="2978729" cy="2289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594168" y="544252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charset="2"/>
                <a:cs typeface="Symbol" charset="2"/>
              </a:rPr>
              <a:t>c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=58.65, </a:t>
            </a:r>
            <a:r>
              <a:rPr lang="en-US" sz="1200" dirty="0" err="1" smtClean="0"/>
              <a:t>df</a:t>
            </a:r>
            <a:r>
              <a:rPr lang="en-US" sz="1200" dirty="0" smtClean="0"/>
              <a:t>=4, </a:t>
            </a:r>
          </a:p>
          <a:p>
            <a:r>
              <a:rPr lang="en-US" sz="1200" dirty="0" smtClean="0"/>
              <a:t>n</a:t>
            </a:r>
            <a:r>
              <a:rPr lang="en-US" sz="1200" dirty="0"/>
              <a:t>=</a:t>
            </a:r>
            <a:r>
              <a:rPr lang="en-US" sz="1200" dirty="0" smtClean="0"/>
              <a:t>189, p&lt;0.0001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545439" y="2529360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charset="2"/>
                <a:cs typeface="Symbol" charset="2"/>
              </a:rPr>
              <a:t>c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=60.77, </a:t>
            </a:r>
            <a:r>
              <a:rPr lang="en-US" sz="1200" dirty="0" err="1" smtClean="0"/>
              <a:t>df</a:t>
            </a:r>
            <a:r>
              <a:rPr lang="en-US" sz="1200" dirty="0" smtClean="0"/>
              <a:t>=4, </a:t>
            </a:r>
          </a:p>
          <a:p>
            <a:r>
              <a:rPr lang="en-US" sz="1200" dirty="0" smtClean="0"/>
              <a:t>n=182, p&lt;0.0001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545439" y="4529843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charset="2"/>
                <a:cs typeface="Symbol" charset="2"/>
              </a:rPr>
              <a:t>c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=140.80, </a:t>
            </a:r>
            <a:r>
              <a:rPr lang="en-US" sz="1200" dirty="0" err="1" smtClean="0"/>
              <a:t>df</a:t>
            </a:r>
            <a:r>
              <a:rPr lang="en-US" sz="1200" dirty="0" smtClean="0"/>
              <a:t>=4, </a:t>
            </a:r>
          </a:p>
          <a:p>
            <a:r>
              <a:rPr lang="en-US" sz="1200" dirty="0" smtClean="0"/>
              <a:t>n=181, p&lt;0.0001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1698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23821</TotalTime>
  <Words>209</Words>
  <Application>Microsoft Macintosh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UC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Riginos</dc:creator>
  <cp:lastModifiedBy>Corinna Riginos</cp:lastModifiedBy>
  <cp:revision>41</cp:revision>
  <dcterms:created xsi:type="dcterms:W3CDTF">2013-08-09T19:26:04Z</dcterms:created>
  <dcterms:modified xsi:type="dcterms:W3CDTF">2014-07-09T17:41:21Z</dcterms:modified>
</cp:coreProperties>
</file>